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8"/>
  </p:notesMasterIdLst>
  <p:sldIdLst>
    <p:sldId id="256" r:id="rId2"/>
    <p:sldId id="274" r:id="rId3"/>
    <p:sldId id="272" r:id="rId4"/>
    <p:sldId id="275" r:id="rId5"/>
    <p:sldId id="276" r:id="rId6"/>
    <p:sldId id="278" r:id="rId7"/>
    <p:sldId id="367" r:id="rId8"/>
    <p:sldId id="461" r:id="rId9"/>
    <p:sldId id="280" r:id="rId10"/>
    <p:sldId id="368" r:id="rId11"/>
    <p:sldId id="369" r:id="rId12"/>
    <p:sldId id="370" r:id="rId13"/>
    <p:sldId id="375" r:id="rId14"/>
    <p:sldId id="371" r:id="rId15"/>
    <p:sldId id="379" r:id="rId16"/>
    <p:sldId id="380" r:id="rId17"/>
    <p:sldId id="381" r:id="rId18"/>
    <p:sldId id="382" r:id="rId19"/>
    <p:sldId id="383" r:id="rId20"/>
    <p:sldId id="384" r:id="rId21"/>
    <p:sldId id="385" r:id="rId22"/>
    <p:sldId id="386" r:id="rId23"/>
    <p:sldId id="388" r:id="rId24"/>
    <p:sldId id="389" r:id="rId25"/>
    <p:sldId id="391" r:id="rId26"/>
    <p:sldId id="392" r:id="rId27"/>
    <p:sldId id="393" r:id="rId28"/>
    <p:sldId id="394" r:id="rId29"/>
    <p:sldId id="395" r:id="rId30"/>
    <p:sldId id="396" r:id="rId31"/>
    <p:sldId id="397" r:id="rId32"/>
    <p:sldId id="462" r:id="rId33"/>
    <p:sldId id="399" r:id="rId34"/>
    <p:sldId id="400" r:id="rId35"/>
    <p:sldId id="464" r:id="rId36"/>
    <p:sldId id="463" r:id="rId37"/>
    <p:sldId id="466" r:id="rId38"/>
    <p:sldId id="465" r:id="rId39"/>
    <p:sldId id="401" r:id="rId40"/>
    <p:sldId id="402" r:id="rId41"/>
    <p:sldId id="403" r:id="rId42"/>
    <p:sldId id="404" r:id="rId43"/>
    <p:sldId id="405" r:id="rId44"/>
    <p:sldId id="406" r:id="rId45"/>
    <p:sldId id="412" r:id="rId46"/>
    <p:sldId id="409" r:id="rId47"/>
    <p:sldId id="410" r:id="rId48"/>
    <p:sldId id="411" r:id="rId49"/>
    <p:sldId id="408" r:id="rId50"/>
    <p:sldId id="425" r:id="rId51"/>
    <p:sldId id="420" r:id="rId52"/>
    <p:sldId id="444" r:id="rId53"/>
    <p:sldId id="445" r:id="rId54"/>
    <p:sldId id="446" r:id="rId55"/>
    <p:sldId id="447" r:id="rId56"/>
    <p:sldId id="448" r:id="rId57"/>
    <p:sldId id="449" r:id="rId58"/>
    <p:sldId id="450" r:id="rId59"/>
    <p:sldId id="451" r:id="rId60"/>
    <p:sldId id="452" r:id="rId61"/>
    <p:sldId id="453" r:id="rId62"/>
    <p:sldId id="454" r:id="rId63"/>
    <p:sldId id="455" r:id="rId64"/>
    <p:sldId id="456" r:id="rId65"/>
    <p:sldId id="457" r:id="rId66"/>
    <p:sldId id="458" r:id="rId67"/>
    <p:sldId id="459" r:id="rId68"/>
    <p:sldId id="460" r:id="rId69"/>
    <p:sldId id="437" r:id="rId70"/>
    <p:sldId id="442" r:id="rId71"/>
    <p:sldId id="438" r:id="rId72"/>
    <p:sldId id="441" r:id="rId73"/>
    <p:sldId id="439" r:id="rId74"/>
    <p:sldId id="440" r:id="rId75"/>
    <p:sldId id="443" r:id="rId76"/>
    <p:sldId id="413" r:id="rId77"/>
    <p:sldId id="414" r:id="rId78"/>
    <p:sldId id="407" r:id="rId79"/>
    <p:sldId id="415" r:id="rId80"/>
    <p:sldId id="416" r:id="rId81"/>
    <p:sldId id="417" r:id="rId82"/>
    <p:sldId id="418" r:id="rId83"/>
    <p:sldId id="419" r:id="rId84"/>
    <p:sldId id="421" r:id="rId85"/>
    <p:sldId id="422" r:id="rId86"/>
    <p:sldId id="428" r:id="rId87"/>
    <p:sldId id="433" r:id="rId88"/>
    <p:sldId id="432" r:id="rId89"/>
    <p:sldId id="435" r:id="rId90"/>
    <p:sldId id="434" r:id="rId91"/>
    <p:sldId id="471" r:id="rId92"/>
    <p:sldId id="467" r:id="rId93"/>
    <p:sldId id="352" r:id="rId94"/>
    <p:sldId id="281" r:id="rId95"/>
    <p:sldId id="377" r:id="rId96"/>
    <p:sldId id="353" r:id="rId9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What is CppCon" id="{D41C35A1-8110-4C9F-8D66-131389C45489}">
          <p14:sldIdLst>
            <p14:sldId id="256"/>
            <p14:sldId id="274"/>
            <p14:sldId id="272"/>
            <p14:sldId id="275"/>
            <p14:sldId id="276"/>
            <p14:sldId id="278"/>
            <p14:sldId id="367"/>
          </p14:sldIdLst>
        </p14:section>
        <p14:section name="Untitled Section" id="{FB0DE3D0-E8C1-480C-83F9-C6C62387EA1A}">
          <p14:sldIdLst>
            <p14:sldId id="461"/>
          </p14:sldIdLst>
        </p14:section>
        <p14:section name="State of C++" id="{3F0A9672-EDCB-4ECF-B761-3455B77029F4}">
          <p14:sldIdLst>
            <p14:sldId id="280"/>
            <p14:sldId id="368"/>
            <p14:sldId id="369"/>
            <p14:sldId id="370"/>
            <p14:sldId id="375"/>
          </p14:sldIdLst>
        </p14:section>
        <p14:section name="C++17 Bext practices" id="{6846878A-CB3A-4C5D-8C8D-CBE81EC0EC6A}">
          <p14:sldIdLst>
            <p14:sldId id="371"/>
            <p14:sldId id="379"/>
            <p14:sldId id="380"/>
            <p14:sldId id="381"/>
            <p14:sldId id="382"/>
            <p14:sldId id="383"/>
            <p14:sldId id="384"/>
            <p14:sldId id="385"/>
            <p14:sldId id="386"/>
            <p14:sldId id="388"/>
            <p14:sldId id="389"/>
            <p14:sldId id="391"/>
            <p14:sldId id="392"/>
            <p14:sldId id="393"/>
            <p14:sldId id="394"/>
            <p14:sldId id="395"/>
            <p14:sldId id="396"/>
            <p14:sldId id="397"/>
            <p14:sldId id="462"/>
            <p14:sldId id="399"/>
            <p14:sldId id="400"/>
            <p14:sldId id="464"/>
            <p14:sldId id="463"/>
            <p14:sldId id="466"/>
            <p14:sldId id="465"/>
            <p14:sldId id="401"/>
            <p14:sldId id="402"/>
            <p14:sldId id="403"/>
            <p14:sldId id="404"/>
            <p14:sldId id="405"/>
            <p14:sldId id="406"/>
          </p14:sldIdLst>
        </p14:section>
        <p14:section name="Other" id="{ECC98526-CC1B-4608-9EB4-C3878410F995}">
          <p14:sldIdLst>
            <p14:sldId id="412"/>
            <p14:sldId id="409"/>
            <p14:sldId id="410"/>
            <p14:sldId id="411"/>
            <p14:sldId id="408"/>
          </p14:sldIdLst>
        </p14:section>
        <p14:section name="Optiver" id="{DB3BC6AB-03E1-47F2-BDE0-7348FADA565B}">
          <p14:sldIdLst>
            <p14:sldId id="425"/>
            <p14:sldId id="420"/>
            <p14:sldId id="444"/>
            <p14:sldId id="445"/>
            <p14:sldId id="446"/>
            <p14:sldId id="447"/>
            <p14:sldId id="448"/>
            <p14:sldId id="449"/>
            <p14:sldId id="450"/>
            <p14:sldId id="451"/>
            <p14:sldId id="452"/>
            <p14:sldId id="453"/>
            <p14:sldId id="454"/>
            <p14:sldId id="455"/>
            <p14:sldId id="456"/>
            <p14:sldId id="457"/>
            <p14:sldId id="458"/>
            <p14:sldId id="459"/>
            <p14:sldId id="460"/>
          </p14:sldIdLst>
        </p14:section>
        <p14:section name="Overview other Keynote" id="{7450D9CB-2058-49E3-B43B-83952850BBB2}">
          <p14:sldIdLst>
            <p14:sldId id="437"/>
            <p14:sldId id="442"/>
            <p14:sldId id="438"/>
            <p14:sldId id="441"/>
            <p14:sldId id="439"/>
            <p14:sldId id="440"/>
            <p14:sldId id="443"/>
          </p14:sldIdLst>
        </p14:section>
        <p14:section name="Metaclass C++" id="{DEEFC745-9930-42F4-ADFF-B3CB9B6ECA3A}">
          <p14:sldIdLst>
            <p14:sldId id="413"/>
            <p14:sldId id="414"/>
            <p14:sldId id="407"/>
            <p14:sldId id="415"/>
            <p14:sldId id="416"/>
            <p14:sldId id="417"/>
            <p14:sldId id="418"/>
            <p14:sldId id="419"/>
            <p14:sldId id="421"/>
            <p14:sldId id="422"/>
            <p14:sldId id="428"/>
            <p14:sldId id="433"/>
            <p14:sldId id="432"/>
            <p14:sldId id="435"/>
            <p14:sldId id="434"/>
          </p14:sldIdLst>
        </p14:section>
        <p14:section name="Random" id="{D9CF8A41-6BDC-49A9-9167-45F201D4E301}">
          <p14:sldIdLst>
            <p14:sldId id="471"/>
            <p14:sldId id="467"/>
          </p14:sldIdLst>
        </p14:section>
        <p14:section name="The End" id="{C4725A82-52F8-4D79-B524-DD030B45F350}">
          <p14:sldIdLst>
            <p14:sldId id="352"/>
            <p14:sldId id="281"/>
            <p14:sldId id="377"/>
            <p14:sldId id="35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CC00"/>
    <a:srgbClr val="00CC66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60"/>
  </p:normalViewPr>
  <p:slideViewPr>
    <p:cSldViewPr snapToGrid="0">
      <p:cViewPr>
        <p:scale>
          <a:sx n="50" d="100"/>
          <a:sy n="50" d="100"/>
        </p:scale>
        <p:origin x="2250" y="1644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presProps" Target="presProps.xml"/><Relationship Id="rId10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notesMaster" Target="notesMasters/notesMaster1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C7A911-17A9-49B2-99A0-F6051659B098}" type="datetimeFigureOut">
              <a:rPr lang="en-US" smtClean="0"/>
              <a:t>26-Oct-17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67D312-0BB3-40EB-9C33-738AD4E1A3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5994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67D312-0BB3-40EB-9C33-738AD4E1A36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8478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0B7BC-29D1-43E6-91A8-6BAA6B6496A3}" type="datetimeFigureOut">
              <a:rPr lang="en-US" smtClean="0"/>
              <a:t>26-Oct-17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A9A0A-5B98-443F-865B-EBEE705562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926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0B7BC-29D1-43E6-91A8-6BAA6B6496A3}" type="datetimeFigureOut">
              <a:rPr lang="en-US" smtClean="0"/>
              <a:t>26-Oct-17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A9A0A-5B98-443F-865B-EBEE705562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3654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0B7BC-29D1-43E6-91A8-6BAA6B6496A3}" type="datetimeFigureOut">
              <a:rPr lang="en-US" smtClean="0"/>
              <a:t>26-Oct-17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A9A0A-5B98-443F-865B-EBEE705562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7423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0B7BC-29D1-43E6-91A8-6BAA6B6496A3}" type="datetimeFigureOut">
              <a:rPr lang="en-US" smtClean="0"/>
              <a:t>26-Oct-17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A9A0A-5B98-443F-865B-EBEE705562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4445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0B7BC-29D1-43E6-91A8-6BAA6B6496A3}" type="datetimeFigureOut">
              <a:rPr lang="en-US" smtClean="0"/>
              <a:t>26-Oct-17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A9A0A-5B98-443F-865B-EBEE705562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5638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0B7BC-29D1-43E6-91A8-6BAA6B6496A3}" type="datetimeFigureOut">
              <a:rPr lang="en-US" smtClean="0"/>
              <a:t>26-Oct-17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A9A0A-5B98-443F-865B-EBEE705562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9459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0B7BC-29D1-43E6-91A8-6BAA6B6496A3}" type="datetimeFigureOut">
              <a:rPr lang="en-US" smtClean="0"/>
              <a:t>26-Oct-17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A9A0A-5B98-443F-865B-EBEE705562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8750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0B7BC-29D1-43E6-91A8-6BAA6B6496A3}" type="datetimeFigureOut">
              <a:rPr lang="en-US" smtClean="0"/>
              <a:t>26-Oct-17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A9A0A-5B98-443F-865B-EBEE705562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5617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0B7BC-29D1-43E6-91A8-6BAA6B6496A3}" type="datetimeFigureOut">
              <a:rPr lang="en-US" smtClean="0"/>
              <a:t>26-Oct-17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A9A0A-5B98-443F-865B-EBEE705562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9964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0B7BC-29D1-43E6-91A8-6BAA6B6496A3}" type="datetimeFigureOut">
              <a:rPr lang="en-US" smtClean="0"/>
              <a:t>26-Oct-17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A9A0A-5B98-443F-865B-EBEE705562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9341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0B7BC-29D1-43E6-91A8-6BAA6B6496A3}" type="datetimeFigureOut">
              <a:rPr lang="en-US" smtClean="0"/>
              <a:t>26-Oct-17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A9A0A-5B98-443F-865B-EBEE705562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3046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50B7BC-29D1-43E6-91A8-6BAA6B6496A3}" type="datetimeFigureOut">
              <a:rPr lang="en-US" smtClean="0"/>
              <a:t>26-Oct-17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5A9A0A-5B98-443F-865B-EBEE705562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9369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cc.gnu.org/projects/cxx-status.html" TargetMode="External"/><Relationship Id="rId7" Type="http://schemas.openxmlformats.org/officeDocument/2006/relationships/image" Target="../media/image21.png"/><Relationship Id="rId2" Type="http://schemas.openxmlformats.org/officeDocument/2006/relationships/hyperlink" Target="https://clang.llvm.org/cxx_status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hyperlink" Target="https://gcc.gnu.org/releases.html" TargetMode="External"/><Relationship Id="rId4" Type="http://schemas.openxmlformats.org/officeDocument/2006/relationships/hyperlink" Target="http://releases.llvm.org/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hyperlink" Target="https://scmchallenge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isocpp/CppCoreGuidelines" TargetMode="Externa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hyperlink" Target="https://abseil.io/tips/" TargetMode="Externa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jpe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3" Type="http://schemas.openxmlformats.org/officeDocument/2006/relationships/image" Target="../media/image114.png"/><Relationship Id="rId7" Type="http://schemas.openxmlformats.org/officeDocument/2006/relationships/image" Target="../media/image118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7.png"/><Relationship Id="rId11" Type="http://schemas.openxmlformats.org/officeDocument/2006/relationships/image" Target="../media/image122.png"/><Relationship Id="rId5" Type="http://schemas.openxmlformats.org/officeDocument/2006/relationships/image" Target="../media/image116.png"/><Relationship Id="rId10" Type="http://schemas.openxmlformats.org/officeDocument/2006/relationships/image" Target="../media/image121.png"/><Relationship Id="rId4" Type="http://schemas.openxmlformats.org/officeDocument/2006/relationships/image" Target="../media/image115.png"/><Relationship Id="rId9" Type="http://schemas.openxmlformats.org/officeDocument/2006/relationships/image" Target="../media/image120.png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jpe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56459" y="6106601"/>
            <a:ext cx="4211540" cy="582433"/>
          </a:xfrm>
        </p:spPr>
        <p:txBody>
          <a:bodyPr>
            <a:normAutofit/>
          </a:bodyPr>
          <a:lstStyle/>
          <a:p>
            <a:endParaRPr lang="en-US" sz="2000" dirty="0"/>
          </a:p>
        </p:txBody>
      </p:sp>
      <p:pic>
        <p:nvPicPr>
          <p:cNvPr id="4098" name="Picture 2" descr="Image may contain: 8 people, crow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2471" y="-304365"/>
            <a:ext cx="12667503" cy="8442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4427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 smtClean="0"/>
              <a:t>State of C++14</a:t>
            </a:r>
            <a:endParaRPr lang="en-US" b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09723"/>
            <a:ext cx="10515600" cy="4351338"/>
          </a:xfrm>
        </p:spPr>
        <p:txBody>
          <a:bodyPr/>
          <a:lstStyle/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C++14 (Minor upgrade)</a:t>
            </a:r>
          </a:p>
          <a:p>
            <a:pPr lvl="1"/>
            <a:r>
              <a:rPr lang="en-US" dirty="0" smtClean="0"/>
              <a:t>Function return type deduction</a:t>
            </a:r>
          </a:p>
          <a:p>
            <a:pPr lvl="1"/>
            <a:r>
              <a:rPr lang="en-US" dirty="0" smtClean="0"/>
              <a:t>Relaxed </a:t>
            </a:r>
            <a:r>
              <a:rPr lang="en-US" dirty="0" err="1" smtClean="0"/>
              <a:t>constexpr</a:t>
            </a:r>
            <a:r>
              <a:rPr lang="en-US" dirty="0" smtClean="0"/>
              <a:t> restrictions</a:t>
            </a:r>
          </a:p>
          <a:p>
            <a:pPr lvl="1"/>
            <a:r>
              <a:rPr lang="en-US" dirty="0" smtClean="0"/>
              <a:t>Generic lambdas</a:t>
            </a:r>
          </a:p>
          <a:p>
            <a:pPr lvl="1"/>
            <a:r>
              <a:rPr lang="en-US" dirty="0" smtClean="0"/>
              <a:t>Small library features</a:t>
            </a:r>
          </a:p>
          <a:p>
            <a:pPr lvl="2"/>
            <a:r>
              <a:rPr lang="en-US" dirty="0" err="1" smtClean="0"/>
              <a:t>std</a:t>
            </a:r>
            <a:r>
              <a:rPr lang="en-US" dirty="0" smtClean="0"/>
              <a:t>::</a:t>
            </a:r>
            <a:r>
              <a:rPr lang="en-US" dirty="0" err="1" smtClean="0"/>
              <a:t>shared_lock</a:t>
            </a:r>
            <a:endParaRPr lang="en-US" dirty="0" smtClean="0"/>
          </a:p>
          <a:p>
            <a:pPr lvl="2"/>
            <a:r>
              <a:rPr lang="en-US" dirty="0" err="1" smtClean="0"/>
              <a:t>std</a:t>
            </a:r>
            <a:r>
              <a:rPr lang="en-US" dirty="0" smtClean="0"/>
              <a:t>::</a:t>
            </a:r>
            <a:r>
              <a:rPr lang="en-US" dirty="0" err="1" smtClean="0"/>
              <a:t>make_unique</a:t>
            </a:r>
            <a:endParaRPr lang="en-US" dirty="0" smtClean="0"/>
          </a:p>
          <a:p>
            <a:pPr lvl="2"/>
            <a:r>
              <a:rPr lang="en-US" dirty="0" err="1" smtClean="0"/>
              <a:t>std</a:t>
            </a:r>
            <a:r>
              <a:rPr lang="en-US" dirty="0" smtClean="0"/>
              <a:t>::exchange</a:t>
            </a:r>
          </a:p>
          <a:p>
            <a:pPr lvl="2"/>
            <a:r>
              <a:rPr lang="en-US" dirty="0" err="1" smtClean="0"/>
              <a:t>cbegin</a:t>
            </a:r>
            <a:r>
              <a:rPr lang="en-US" dirty="0" smtClean="0"/>
              <a:t>, </a:t>
            </a:r>
            <a:r>
              <a:rPr lang="en-US" dirty="0" err="1" smtClean="0"/>
              <a:t>cend</a:t>
            </a:r>
            <a:r>
              <a:rPr lang="en-US" dirty="0" smtClean="0"/>
              <a:t>, </a:t>
            </a:r>
            <a:r>
              <a:rPr lang="en-US" dirty="0" err="1" smtClean="0"/>
              <a:t>crbegin</a:t>
            </a:r>
            <a:r>
              <a:rPr lang="en-US" dirty="0" smtClean="0"/>
              <a:t>, </a:t>
            </a:r>
            <a:r>
              <a:rPr lang="en-US" dirty="0" err="1" smtClean="0"/>
              <a:t>crend</a:t>
            </a:r>
            <a:endParaRPr lang="en-US" dirty="0" smtClean="0"/>
          </a:p>
          <a:p>
            <a:pPr lvl="1"/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1897" y="3462703"/>
            <a:ext cx="5074478" cy="29178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150" y="4469033"/>
            <a:ext cx="11936850" cy="45258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3572" y="3822464"/>
            <a:ext cx="7871128" cy="2109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248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 smtClean="0"/>
              <a:t>State of C++17</a:t>
            </a:r>
            <a:endParaRPr lang="en-US" b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09723"/>
            <a:ext cx="10515600" cy="4351338"/>
          </a:xfrm>
        </p:spPr>
        <p:txBody>
          <a:bodyPr/>
          <a:lstStyle/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018" y="1690688"/>
            <a:ext cx="11567964" cy="5119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033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 smtClean="0"/>
              <a:t>State of C++17</a:t>
            </a:r>
            <a:endParaRPr lang="en-US" b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09723"/>
            <a:ext cx="10515600" cy="4351338"/>
          </a:xfrm>
        </p:spPr>
        <p:txBody>
          <a:bodyPr/>
          <a:lstStyle/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C++17 (Minor upgrade, but with many nice features)</a:t>
            </a:r>
          </a:p>
          <a:p>
            <a:pPr lvl="1"/>
            <a:r>
              <a:rPr lang="en-US" dirty="0" smtClean="0"/>
              <a:t>Language</a:t>
            </a:r>
          </a:p>
          <a:p>
            <a:pPr lvl="2"/>
            <a:r>
              <a:rPr lang="en-US" dirty="0" smtClean="0"/>
              <a:t>If </a:t>
            </a:r>
            <a:r>
              <a:rPr lang="en-US" dirty="0" err="1" smtClean="0"/>
              <a:t>constexpr</a:t>
            </a:r>
            <a:endParaRPr lang="en-US" dirty="0" smtClean="0"/>
          </a:p>
          <a:p>
            <a:pPr lvl="2"/>
            <a:r>
              <a:rPr lang="en-US" dirty="0" smtClean="0"/>
              <a:t>Structured binding</a:t>
            </a:r>
          </a:p>
          <a:p>
            <a:pPr lvl="2"/>
            <a:r>
              <a:rPr lang="en-US" dirty="0" smtClean="0"/>
              <a:t>Initializer in if</a:t>
            </a:r>
          </a:p>
          <a:p>
            <a:pPr lvl="2"/>
            <a:r>
              <a:rPr lang="en-US" dirty="0" smtClean="0"/>
              <a:t>New standard attributes ([[</a:t>
            </a:r>
            <a:r>
              <a:rPr lang="en-US" dirty="0" err="1" smtClean="0"/>
              <a:t>nodiscard</a:t>
            </a:r>
            <a:r>
              <a:rPr lang="en-US" dirty="0" smtClean="0"/>
              <a:t>]], [[</a:t>
            </a:r>
            <a:r>
              <a:rPr lang="en-US" dirty="0" err="1" smtClean="0"/>
              <a:t>fallthrough</a:t>
            </a:r>
            <a:r>
              <a:rPr lang="en-US" dirty="0" smtClean="0"/>
              <a:t>]], [[</a:t>
            </a:r>
            <a:r>
              <a:rPr lang="en-US" dirty="0" err="1" smtClean="0"/>
              <a:t>maybe_unused</a:t>
            </a:r>
            <a:r>
              <a:rPr lang="en-US" dirty="0" smtClean="0"/>
              <a:t>]])</a:t>
            </a:r>
          </a:p>
          <a:p>
            <a:pPr lvl="2"/>
            <a:r>
              <a:rPr lang="en-US" dirty="0" smtClean="0"/>
              <a:t>Fold expressions for templates</a:t>
            </a:r>
          </a:p>
          <a:p>
            <a:pPr lvl="2"/>
            <a:r>
              <a:rPr lang="en-US" dirty="0" smtClean="0"/>
              <a:t>Template deduction of constructors</a:t>
            </a:r>
          </a:p>
          <a:p>
            <a:pPr lvl="2"/>
            <a:r>
              <a:rPr lang="en-US" dirty="0" smtClean="0"/>
              <a:t>Non type template argument with auto</a:t>
            </a:r>
          </a:p>
          <a:p>
            <a:pPr lvl="1"/>
            <a:r>
              <a:rPr lang="en-US" dirty="0" smtClean="0"/>
              <a:t>Library</a:t>
            </a:r>
          </a:p>
          <a:p>
            <a:pPr lvl="2"/>
            <a:r>
              <a:rPr lang="en-US" dirty="0" err="1" smtClean="0"/>
              <a:t>std</a:t>
            </a:r>
            <a:r>
              <a:rPr lang="en-US" dirty="0" smtClean="0"/>
              <a:t>::</a:t>
            </a:r>
            <a:r>
              <a:rPr lang="en-US" dirty="0" err="1" smtClean="0"/>
              <a:t>string_view</a:t>
            </a:r>
            <a:r>
              <a:rPr lang="en-US" dirty="0" smtClean="0"/>
              <a:t>, </a:t>
            </a:r>
            <a:r>
              <a:rPr lang="en-US" dirty="0" err="1" smtClean="0"/>
              <a:t>std</a:t>
            </a:r>
            <a:r>
              <a:rPr lang="en-US" dirty="0" smtClean="0"/>
              <a:t>::optional, </a:t>
            </a:r>
            <a:r>
              <a:rPr lang="en-US" dirty="0" err="1" smtClean="0"/>
              <a:t>std</a:t>
            </a:r>
            <a:r>
              <a:rPr lang="en-US" dirty="0" smtClean="0"/>
              <a:t>::any, </a:t>
            </a:r>
            <a:r>
              <a:rPr lang="en-US" dirty="0" err="1" smtClean="0"/>
              <a:t>std</a:t>
            </a:r>
            <a:r>
              <a:rPr lang="en-US" dirty="0" smtClean="0"/>
              <a:t>::variant, </a:t>
            </a:r>
            <a:r>
              <a:rPr lang="en-US" dirty="0" err="1" smtClean="0"/>
              <a:t>std</a:t>
            </a:r>
            <a:r>
              <a:rPr lang="en-US" dirty="0" smtClean="0"/>
              <a:t>::byte</a:t>
            </a:r>
          </a:p>
          <a:p>
            <a:pPr lvl="2"/>
            <a:r>
              <a:rPr lang="en-US" dirty="0" err="1" smtClean="0"/>
              <a:t>std</a:t>
            </a:r>
            <a:r>
              <a:rPr lang="en-US" dirty="0" smtClean="0"/>
              <a:t>::size, </a:t>
            </a:r>
            <a:r>
              <a:rPr lang="en-US" dirty="0" err="1" smtClean="0"/>
              <a:t>std</a:t>
            </a:r>
            <a:r>
              <a:rPr lang="en-US" dirty="0" smtClean="0"/>
              <a:t>::empty, </a:t>
            </a:r>
            <a:r>
              <a:rPr lang="en-US" dirty="0" err="1" smtClean="0"/>
              <a:t>std</a:t>
            </a:r>
            <a:r>
              <a:rPr lang="en-US" dirty="0" smtClean="0"/>
              <a:t>::data</a:t>
            </a:r>
          </a:p>
          <a:p>
            <a:pPr lvl="2"/>
            <a:r>
              <a:rPr lang="en-US" dirty="0" smtClean="0"/>
              <a:t>File system based on boost</a:t>
            </a:r>
          </a:p>
          <a:p>
            <a:pPr lvl="2"/>
            <a:r>
              <a:rPr lang="en-US" dirty="0" smtClean="0"/>
              <a:t>Removal of deprecated features (e.g. </a:t>
            </a:r>
            <a:r>
              <a:rPr lang="en-US" dirty="0" err="1" smtClean="0"/>
              <a:t>auto_ptr</a:t>
            </a:r>
            <a:r>
              <a:rPr lang="en-US" dirty="0" smtClean="0"/>
              <a:t>)</a:t>
            </a:r>
          </a:p>
          <a:p>
            <a:pPr lvl="2"/>
            <a:r>
              <a:rPr lang="en-US" dirty="0" err="1" smtClean="0"/>
              <a:t>polymorphic_allocator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731973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/>
              <a:t>State of C++17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Can I use XYZ feature?</a:t>
            </a:r>
          </a:p>
          <a:p>
            <a:pPr lvl="1"/>
            <a:r>
              <a:rPr lang="en-US" dirty="0" smtClean="0"/>
              <a:t>Monitor the C++ Support of your compiler</a:t>
            </a:r>
          </a:p>
          <a:p>
            <a:pPr lvl="2"/>
            <a:r>
              <a:rPr lang="en-US" dirty="0" smtClean="0">
                <a:hlinkClick r:id="rId2"/>
              </a:rPr>
              <a:t>Clang</a:t>
            </a:r>
            <a:endParaRPr lang="en-US" dirty="0" smtClean="0"/>
          </a:p>
          <a:p>
            <a:pPr lvl="2"/>
            <a:r>
              <a:rPr lang="en-US" dirty="0" smtClean="0">
                <a:hlinkClick r:id="rId3"/>
              </a:rPr>
              <a:t>GCC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Constantly update your compiler to the latest release</a:t>
            </a:r>
          </a:p>
          <a:p>
            <a:pPr lvl="1"/>
            <a:r>
              <a:rPr lang="en-US" dirty="0" smtClean="0">
                <a:hlinkClick r:id="rId4"/>
              </a:rPr>
              <a:t>Clang Releases</a:t>
            </a:r>
            <a:r>
              <a:rPr lang="en-US" dirty="0" smtClean="0"/>
              <a:t> (5.0)</a:t>
            </a:r>
          </a:p>
          <a:p>
            <a:pPr lvl="1"/>
            <a:r>
              <a:rPr lang="en-US" dirty="0" smtClean="0">
                <a:hlinkClick r:id="rId5"/>
              </a:rPr>
              <a:t>GCC Releases</a:t>
            </a:r>
            <a:r>
              <a:rPr lang="en-US" dirty="0" smtClean="0"/>
              <a:t> (7.2)</a:t>
            </a:r>
          </a:p>
          <a:p>
            <a:pPr lvl="1"/>
            <a:r>
              <a:rPr lang="en-US" dirty="0" smtClean="0"/>
              <a:t>No cost</a:t>
            </a:r>
          </a:p>
          <a:p>
            <a:pPr lvl="1"/>
            <a:r>
              <a:rPr lang="en-US" dirty="0" smtClean="0"/>
              <a:t>Benefit from latest optimization, error, warnings</a:t>
            </a:r>
          </a:p>
          <a:p>
            <a:pPr lvl="2"/>
            <a:endParaRPr lang="en-US" dirty="0" smtClean="0"/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1026" name="Picture 2" descr="https://gcc.gnu.org/img/gccegg-65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9174" y="1052577"/>
            <a:ext cx="1992539" cy="2376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upload.wikimedia.org/wikipedia/en/thumb/4/4c/LLVM_Logo.svg/225px-LLVM_Logo.svg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9289" y="0"/>
            <a:ext cx="3211739" cy="2412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5112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 smtClean="0"/>
              <a:t>Practical C++17</a:t>
            </a:r>
            <a:endParaRPr lang="en-US" b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Jason Turner</a:t>
            </a:r>
          </a:p>
          <a:p>
            <a:pPr lvl="1"/>
            <a:r>
              <a:rPr lang="en-US" dirty="0" smtClean="0"/>
              <a:t>Active in the C++ community</a:t>
            </a:r>
          </a:p>
          <a:p>
            <a:pPr lvl="2"/>
            <a:r>
              <a:rPr lang="en-US" dirty="0" err="1" smtClean="0"/>
              <a:t>CppCast</a:t>
            </a:r>
            <a:endParaRPr lang="en-US" dirty="0" smtClean="0"/>
          </a:p>
          <a:p>
            <a:pPr lvl="2"/>
            <a:r>
              <a:rPr lang="en-US" dirty="0" smtClean="0"/>
              <a:t>Weekly video</a:t>
            </a:r>
          </a:p>
          <a:p>
            <a:pPr lvl="2"/>
            <a:r>
              <a:rPr lang="en-US" dirty="0" smtClean="0"/>
              <a:t>Part of trainer group</a:t>
            </a:r>
            <a:br>
              <a:rPr lang="en-US" dirty="0" smtClean="0"/>
            </a:br>
            <a:endParaRPr lang="en-US" dirty="0" smtClean="0"/>
          </a:p>
          <a:p>
            <a:pPr lvl="1"/>
            <a:r>
              <a:rPr lang="en-US" dirty="0" smtClean="0"/>
              <a:t>Creator of </a:t>
            </a:r>
            <a:r>
              <a:rPr lang="en-US" dirty="0" err="1" smtClean="0"/>
              <a:t>ChaiScript</a:t>
            </a:r>
            <a:endParaRPr lang="en-US" dirty="0" smtClean="0"/>
          </a:p>
          <a:p>
            <a:pPr lvl="2"/>
            <a:r>
              <a:rPr lang="en-US" dirty="0" smtClean="0"/>
              <a:t>Scripting for C++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3485" y="-65877"/>
            <a:ext cx="4122057" cy="7043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137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3323" y="-44166"/>
            <a:ext cx="12458645" cy="775850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2699" y="4076700"/>
            <a:ext cx="4657725" cy="27813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525" y="2855659"/>
            <a:ext cx="10932947" cy="1041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844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6114" y="4897"/>
            <a:ext cx="12368909" cy="7665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432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9558" y="-29028"/>
            <a:ext cx="12451115" cy="7726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307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7096" y="0"/>
            <a:ext cx="12246191" cy="7627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307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35007" cy="762725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9860" y="3306584"/>
            <a:ext cx="3342509" cy="3551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063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165" y="365125"/>
            <a:ext cx="10515600" cy="1325563"/>
          </a:xfrm>
        </p:spPr>
        <p:txBody>
          <a:bodyPr/>
          <a:lstStyle/>
          <a:p>
            <a:r>
              <a:rPr lang="en-US" b="1" u="sng" dirty="0" smtClean="0"/>
              <a:t>About </a:t>
            </a:r>
            <a:r>
              <a:rPr lang="en-US" b="1" u="sng" dirty="0" err="1" smtClean="0"/>
              <a:t>CppCon</a:t>
            </a:r>
            <a:endParaRPr lang="en-US" b="1" u="sng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Created by isocpp.org in 2014</a:t>
            </a:r>
          </a:p>
          <a:p>
            <a:r>
              <a:rPr lang="en-US" dirty="0" smtClean="0"/>
              <a:t>Bellevue, Washington</a:t>
            </a:r>
          </a:p>
          <a:p>
            <a:r>
              <a:rPr lang="en-US" dirty="0"/>
              <a:t>Every September</a:t>
            </a:r>
          </a:p>
          <a:p>
            <a:r>
              <a:rPr lang="en-US" dirty="0" smtClean="0"/>
              <a:t>1100+ attendees</a:t>
            </a:r>
          </a:p>
          <a:p>
            <a:r>
              <a:rPr lang="en-US" dirty="0" smtClean="0"/>
              <a:t>50+ speakers</a:t>
            </a:r>
            <a:endParaRPr lang="en-US" dirty="0"/>
          </a:p>
        </p:txBody>
      </p:sp>
      <p:pic>
        <p:nvPicPr>
          <p:cNvPr id="1026" name="Picture 2" descr="http://pix.epodunk.com/locatorMaps/wa/WA_24672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1778" y="3795713"/>
            <a:ext cx="381000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Standard C++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278" y="1197705"/>
            <a:ext cx="3429000" cy="1838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1981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2867" y="0"/>
            <a:ext cx="12477734" cy="778444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2217" y="5799456"/>
            <a:ext cx="7993626" cy="541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681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514"/>
            <a:ext cx="12244162" cy="759822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9113" y="4237492"/>
            <a:ext cx="8110515" cy="1939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282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9193" y="-14514"/>
            <a:ext cx="12510385" cy="783669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8058" y="3296752"/>
            <a:ext cx="8253073" cy="3525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103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491280" cy="842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141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641" y="-85680"/>
            <a:ext cx="12071959" cy="7535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63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785" y="0"/>
            <a:ext cx="118644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22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59" y="0"/>
            <a:ext cx="11978881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506" y="2245702"/>
            <a:ext cx="10694986" cy="3511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198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702" y="0"/>
            <a:ext cx="119245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230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291" y="0"/>
            <a:ext cx="118734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597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904" y="0"/>
            <a:ext cx="118841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725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 smtClean="0"/>
              <a:t>Conferences motivations</a:t>
            </a:r>
            <a:endParaRPr lang="en-US" b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Meeting other C++ people</a:t>
            </a:r>
          </a:p>
          <a:p>
            <a:r>
              <a:rPr lang="en-US" dirty="0" smtClean="0"/>
              <a:t>Sharing</a:t>
            </a:r>
          </a:p>
          <a:p>
            <a:pPr lvl="1"/>
            <a:r>
              <a:rPr lang="en-US" dirty="0" smtClean="0"/>
              <a:t>Ideas</a:t>
            </a:r>
          </a:p>
          <a:p>
            <a:pPr lvl="1"/>
            <a:r>
              <a:rPr lang="en-US" dirty="0" smtClean="0"/>
              <a:t>Frameworks</a:t>
            </a:r>
          </a:p>
          <a:p>
            <a:pPr lvl="1"/>
            <a:r>
              <a:rPr lang="en-US" dirty="0" smtClean="0"/>
              <a:t>Knowledge</a:t>
            </a:r>
          </a:p>
          <a:p>
            <a:r>
              <a:rPr lang="en-US" dirty="0" smtClean="0"/>
              <a:t>Educating people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8444" y="1825625"/>
            <a:ext cx="6238875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220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27" y="0"/>
            <a:ext cx="119901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800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29" y="0"/>
            <a:ext cx="12047342" cy="6858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954685"/>
            <a:ext cx="12192000" cy="252342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0100" y="2255836"/>
            <a:ext cx="8572500" cy="4000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29" y="927892"/>
            <a:ext cx="4953000" cy="59893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03200" y="1033767"/>
            <a:ext cx="85240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Suppose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get_some_pair</a:t>
            </a:r>
            <a:r>
              <a:rPr lang="en-US" sz="2800" b="1" dirty="0" smtClean="0"/>
              <a:t> </a:t>
            </a:r>
            <a:r>
              <a:rPr lang="en-US" sz="2800" dirty="0" smtClean="0"/>
              <a:t>return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std</a:t>
            </a:r>
            <a:r>
              <a:rPr lang="en-US" sz="2800" b="1" dirty="0" smtClean="0"/>
              <a:t>::pair&lt;</a:t>
            </a:r>
            <a:r>
              <a:rPr lang="en-US" sz="2800" b="1" dirty="0" err="1" smtClean="0"/>
              <a:t>int</a:t>
            </a:r>
            <a:r>
              <a:rPr lang="en-US" sz="2800" b="1" dirty="0" smtClean="0"/>
              <a:t>, </a:t>
            </a:r>
            <a:r>
              <a:rPr lang="en-US" sz="2800" b="1" dirty="0" err="1" smtClean="0"/>
              <a:t>std</a:t>
            </a:r>
            <a:r>
              <a:rPr lang="en-US" sz="2800" b="1" dirty="0" smtClean="0"/>
              <a:t>::string&gt;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19062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29" y="0"/>
            <a:ext cx="120473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939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712" y="0"/>
            <a:ext cx="118685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300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37" y="0"/>
            <a:ext cx="120587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804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662" y="166687"/>
            <a:ext cx="11496675" cy="652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246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662" y="171450"/>
            <a:ext cx="11496675" cy="651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295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187" y="0"/>
            <a:ext cx="11477625" cy="3676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798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662" y="295275"/>
            <a:ext cx="11496675" cy="62674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662" y="1193800"/>
            <a:ext cx="6891337" cy="496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44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25" y="0"/>
            <a:ext cx="11915549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562" y="1027906"/>
            <a:ext cx="6891337" cy="496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155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 smtClean="0"/>
              <a:t>Program</a:t>
            </a:r>
            <a:endParaRPr lang="en-US" b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[</a:t>
            </a:r>
            <a:r>
              <a:rPr lang="en-US" dirty="0" err="1" smtClean="0"/>
              <a:t>Pre|Post</a:t>
            </a:r>
            <a:r>
              <a:rPr lang="en-US" dirty="0" smtClean="0"/>
              <a:t>]-conference classes (2 days)</a:t>
            </a:r>
          </a:p>
          <a:p>
            <a:pPr lvl="1"/>
            <a:r>
              <a:rPr lang="en-US" dirty="0" smtClean="0"/>
              <a:t>Concurrent Thinking in C++</a:t>
            </a:r>
          </a:p>
          <a:p>
            <a:pPr lvl="1"/>
            <a:r>
              <a:rPr lang="en-US" dirty="0" smtClean="0"/>
              <a:t>Modern C++ Template Programming</a:t>
            </a:r>
          </a:p>
          <a:p>
            <a:pPr lvl="1"/>
            <a:r>
              <a:rPr lang="en-US" dirty="0" smtClean="0"/>
              <a:t>Moving to C++17</a:t>
            </a:r>
          </a:p>
          <a:p>
            <a:pPr lvl="1"/>
            <a:r>
              <a:rPr lang="en-US" dirty="0" smtClean="0"/>
              <a:t>C++ Best Practices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5 days event</a:t>
            </a:r>
          </a:p>
          <a:p>
            <a:pPr lvl="1"/>
            <a:r>
              <a:rPr lang="en-US" dirty="0" smtClean="0"/>
              <a:t>Keynote (once a day)</a:t>
            </a:r>
          </a:p>
          <a:p>
            <a:pPr lvl="1"/>
            <a:r>
              <a:rPr lang="en-US" dirty="0" smtClean="0"/>
              <a:t>Lectures</a:t>
            </a:r>
          </a:p>
          <a:p>
            <a:pPr lvl="1"/>
            <a:r>
              <a:rPr lang="en-US" dirty="0" smtClean="0"/>
              <a:t>Lightning talks</a:t>
            </a:r>
          </a:p>
          <a:p>
            <a:pPr lvl="1"/>
            <a:r>
              <a:rPr lang="en-US" dirty="0" smtClean="0"/>
              <a:t>Evenings events</a:t>
            </a:r>
          </a:p>
        </p:txBody>
      </p:sp>
      <p:pic>
        <p:nvPicPr>
          <p:cNvPr id="3080" name="Picture 8" descr="https://scontent-hkg3-1.xx.fbcdn.net/hphotos-xta1/v/t1.0-9/12042972_10153809144659238_8448202672174552317_n.jpg?oh=581a1f29e4bb24555f6f8abeefbf8952&amp;oe=57672AA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1346" y="-304139"/>
            <a:ext cx="4977516" cy="7466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8776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77" y="0"/>
            <a:ext cx="119856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082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" y="0"/>
            <a:ext cx="12001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710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533"/>
            <a:ext cx="12192000" cy="6794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280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797" y="0"/>
            <a:ext cx="118884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56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70" y="0"/>
            <a:ext cx="121050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98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52523" y="-295480"/>
            <a:ext cx="12897046" cy="7821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358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22514" y="-847631"/>
            <a:ext cx="12974208" cy="8068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991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2553" y="-741543"/>
            <a:ext cx="12397106" cy="8341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413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2747" y="-14514"/>
            <a:ext cx="12797493" cy="8004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668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SCM Challenge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https://scmchallenge.com</a:t>
            </a:r>
            <a:r>
              <a:rPr lang="en-US" dirty="0" smtClean="0">
                <a:hlinkClick r:id="rId2"/>
              </a:rPr>
              <a:t>/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5665" y="2351088"/>
            <a:ext cx="8232033" cy="438705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5664" y="2320131"/>
            <a:ext cx="8232033" cy="4429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135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6623" y="0"/>
            <a:ext cx="613534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203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03992" y="0"/>
            <a:ext cx="133419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991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424" y="5745"/>
            <a:ext cx="10058461" cy="6896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636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-200918"/>
            <a:ext cx="9713458" cy="7499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770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1988800" cy="6811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480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112" y="217715"/>
            <a:ext cx="12048888" cy="4439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571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314" y="0"/>
            <a:ext cx="11045371" cy="6886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585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29" y="558348"/>
            <a:ext cx="12119871" cy="5520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754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02" y="609601"/>
            <a:ext cx="12113398" cy="5205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805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565" y="493486"/>
            <a:ext cx="12091656" cy="5514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141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6648" y="183129"/>
            <a:ext cx="9754606" cy="6491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563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b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-5674377" y="593089"/>
            <a:ext cx="5777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ACB2B8"/>
                </a:solidFill>
                <a:latin typeface="Arial" panose="020B0604020202020204" pitchFamily="34" charset="0"/>
              </a:rPr>
              <a:t>?cc=us</a:t>
            </a:r>
            <a:endParaRPr lang="en-US" dirty="0"/>
          </a:p>
        </p:txBody>
      </p:sp>
      <p:pic>
        <p:nvPicPr>
          <p:cNvPr id="1026" name="Picture 2" descr="https://scontent.fhkg1-1.fna.fbcdn.net/v/t31.0-8/22104711_694549730742383_5677902288880309379_o.jpg?oh=a86ba92cf9a703d7ad918889c3dbba41&amp;oe=5A6F423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4275" y="-110244"/>
            <a:ext cx="12368463" cy="7295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1039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1903" y="70995"/>
            <a:ext cx="9488194" cy="6716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930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0457" y="0"/>
            <a:ext cx="9532711" cy="6590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354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552451"/>
            <a:ext cx="11102616" cy="5624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283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282" y="84818"/>
            <a:ext cx="11244446" cy="6773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521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857" y="5040747"/>
            <a:ext cx="11466286" cy="171928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9487" y="0"/>
            <a:ext cx="5153025" cy="516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208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8703" y="0"/>
            <a:ext cx="9295097" cy="6539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998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046" y="171110"/>
            <a:ext cx="11651908" cy="6515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510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8968" y="88754"/>
            <a:ext cx="9814832" cy="6769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531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950" y="57743"/>
            <a:ext cx="10229850" cy="6800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819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74171" y="0"/>
            <a:ext cx="135344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569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2860"/>
            <a:ext cx="12818045" cy="7210149"/>
          </a:xfrm>
        </p:spPr>
      </p:pic>
    </p:spTree>
    <p:extLst>
      <p:ext uri="{BB962C8B-B14F-4D97-AF65-F5344CB8AC3E}">
        <p14:creationId xmlns:p14="http://schemas.microsoft.com/office/powerpoint/2010/main" val="3303732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 smtClean="0"/>
              <a:t>Learning and Teaching Modern C++</a:t>
            </a:r>
            <a:endParaRPr lang="en-US" b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>
                <a:hlinkClick r:id="rId2"/>
              </a:rPr>
              <a:t>CppCore</a:t>
            </a:r>
            <a:r>
              <a:rPr lang="en-US" dirty="0" smtClean="0">
                <a:hlinkClick r:id="rId2"/>
              </a:rPr>
              <a:t> Guidelines</a:t>
            </a:r>
            <a:endParaRPr lang="en-US" dirty="0" smtClean="0"/>
          </a:p>
          <a:p>
            <a:r>
              <a:rPr lang="en-US" dirty="0" smtClean="0"/>
              <a:t>Need More tools</a:t>
            </a:r>
          </a:p>
          <a:p>
            <a:pPr lvl="1"/>
            <a:r>
              <a:rPr lang="en-US" dirty="0" smtClean="0"/>
              <a:t>C</a:t>
            </a:r>
            <a:r>
              <a:rPr lang="en-US" dirty="0"/>
              <a:t>++ lack of </a:t>
            </a:r>
            <a:r>
              <a:rPr lang="en-US" dirty="0" smtClean="0"/>
              <a:t>an official </a:t>
            </a:r>
            <a:r>
              <a:rPr lang="en-US" dirty="0"/>
              <a:t>packaging system</a:t>
            </a:r>
          </a:p>
          <a:p>
            <a:pPr lvl="2"/>
            <a:r>
              <a:rPr lang="en-US" dirty="0"/>
              <a:t>Conan package but not enough</a:t>
            </a:r>
          </a:p>
          <a:p>
            <a:pPr lvl="2"/>
            <a:r>
              <a:rPr lang="en-US" dirty="0"/>
              <a:t>First Proposal on the subject but early </a:t>
            </a:r>
            <a:r>
              <a:rPr lang="en-US" dirty="0" smtClean="0"/>
              <a:t>stage</a:t>
            </a:r>
          </a:p>
          <a:p>
            <a:pPr lvl="1"/>
            <a:r>
              <a:rPr lang="en-US" dirty="0" smtClean="0"/>
              <a:t>Clang tidy to ensure the Guidelines are respected</a:t>
            </a:r>
          </a:p>
          <a:p>
            <a:pPr lvl="1"/>
            <a:r>
              <a:rPr lang="en-US" dirty="0" smtClean="0"/>
              <a:t>More static analysis will be needed</a:t>
            </a:r>
          </a:p>
          <a:p>
            <a:pPr lvl="2"/>
            <a:r>
              <a:rPr lang="en-US" dirty="0" err="1" smtClean="0"/>
              <a:t>Metaclass</a:t>
            </a:r>
            <a:endParaRPr lang="en-US" dirty="0" smtClean="0"/>
          </a:p>
          <a:p>
            <a:pPr lvl="2"/>
            <a:r>
              <a:rPr lang="en-US" dirty="0" smtClean="0"/>
              <a:t>Concepts</a:t>
            </a:r>
          </a:p>
          <a:p>
            <a:pPr lvl="2"/>
            <a:r>
              <a:rPr lang="en-US" dirty="0" smtClean="0"/>
              <a:t>Modules</a:t>
            </a:r>
          </a:p>
          <a:p>
            <a:pPr lvl="2"/>
            <a:endParaRPr lang="en-US" dirty="0"/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6597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2229" y="-23812"/>
            <a:ext cx="13499346" cy="6881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332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 smtClean="0"/>
              <a:t>C++ as a Live at Head Language</a:t>
            </a:r>
            <a:endParaRPr lang="en-US" b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Philosophy</a:t>
            </a:r>
          </a:p>
          <a:p>
            <a:pPr lvl="1"/>
            <a:r>
              <a:rPr lang="en-US" dirty="0"/>
              <a:t>Semantic </a:t>
            </a:r>
            <a:r>
              <a:rPr lang="en-US" dirty="0" smtClean="0"/>
              <a:t>Versioning</a:t>
            </a:r>
          </a:p>
          <a:p>
            <a:pPr lvl="1"/>
            <a:r>
              <a:rPr lang="en-US" dirty="0" smtClean="0"/>
              <a:t>When </a:t>
            </a:r>
            <a:r>
              <a:rPr lang="en-US" dirty="0"/>
              <a:t>delivering a new library version, need to provide a tool to update the client automatically</a:t>
            </a:r>
          </a:p>
          <a:p>
            <a:pPr lvl="1"/>
            <a:r>
              <a:rPr lang="en-US" dirty="0"/>
              <a:t>Always work on the head, never delay an update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Abseil</a:t>
            </a:r>
          </a:p>
          <a:p>
            <a:pPr lvl="1"/>
            <a:r>
              <a:rPr lang="en-US" dirty="0" smtClean="0"/>
              <a:t>New open source library</a:t>
            </a:r>
          </a:p>
          <a:p>
            <a:pPr lvl="1"/>
            <a:r>
              <a:rPr lang="en-GB" dirty="0" smtClean="0"/>
              <a:t>Designed </a:t>
            </a:r>
            <a:r>
              <a:rPr lang="en-GB" dirty="0"/>
              <a:t>to augment the C++ standard </a:t>
            </a:r>
            <a:r>
              <a:rPr lang="en-GB" dirty="0" smtClean="0"/>
              <a:t>library collection</a:t>
            </a:r>
            <a:endParaRPr lang="en-US" dirty="0" smtClean="0"/>
          </a:p>
          <a:p>
            <a:pPr lvl="1"/>
            <a:r>
              <a:rPr lang="en-US" dirty="0" smtClean="0"/>
              <a:t>Massively used within google</a:t>
            </a:r>
          </a:p>
          <a:p>
            <a:pPr lvl="1"/>
            <a:r>
              <a:rPr lang="en-US" dirty="0" smtClean="0"/>
              <a:t>New flat hash map to come Q1 2018</a:t>
            </a:r>
          </a:p>
          <a:p>
            <a:pPr lvl="1"/>
            <a:r>
              <a:rPr lang="en-US" dirty="0" smtClean="0">
                <a:hlinkClick r:id="rId2"/>
              </a:rPr>
              <a:t>Tips of the week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1178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1196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513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" y="0"/>
            <a:ext cx="129946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130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 smtClean="0"/>
              <a:t>What has my compiler done for me lately?</a:t>
            </a:r>
            <a:endParaRPr lang="en-US" b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u="sng" dirty="0" smtClean="0"/>
              <a:t>Highly recommended Talk</a:t>
            </a:r>
          </a:p>
          <a:p>
            <a:r>
              <a:rPr lang="en-US" dirty="0" smtClean="0"/>
              <a:t>Discuss about the idea behind compiler explorer</a:t>
            </a:r>
          </a:p>
          <a:p>
            <a:r>
              <a:rPr lang="en-US" dirty="0" smtClean="0"/>
              <a:t>Live coding</a:t>
            </a:r>
          </a:p>
          <a:p>
            <a:r>
              <a:rPr lang="en-US" dirty="0" smtClean="0"/>
              <a:t>Great tutorial to be able to analyze assembly code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3883" y="2795989"/>
            <a:ext cx="7330848" cy="396601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2162" y="3035920"/>
            <a:ext cx="8067675" cy="32956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768" y="4109083"/>
            <a:ext cx="7533680" cy="251709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24815" y="4507706"/>
            <a:ext cx="4267185" cy="2204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96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 err="1" smtClean="0"/>
              <a:t>Metaclass</a:t>
            </a:r>
            <a:endParaRPr lang="en-US" b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u="sng" dirty="0" smtClean="0"/>
              <a:t>Highly recommended Talk</a:t>
            </a:r>
          </a:p>
          <a:p>
            <a:r>
              <a:rPr lang="en-US" dirty="0" smtClean="0"/>
              <a:t>Proposal introduced to the committee in July</a:t>
            </a:r>
          </a:p>
          <a:p>
            <a:r>
              <a:rPr lang="en-US" dirty="0" smtClean="0"/>
              <a:t>Not supported yet by any compiler</a:t>
            </a:r>
          </a:p>
          <a:p>
            <a:r>
              <a:rPr lang="en-US" dirty="0" smtClean="0"/>
              <a:t>Unlikely to be ready for C++20</a:t>
            </a:r>
          </a:p>
          <a:p>
            <a:r>
              <a:rPr lang="en-US" dirty="0" smtClean="0"/>
              <a:t>New major feature of C++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2515" y="4095"/>
            <a:ext cx="4049486" cy="6853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862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979" y="-68036"/>
            <a:ext cx="12139182" cy="692603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60" y="1039598"/>
            <a:ext cx="11632758" cy="3914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716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9914" y="-129272"/>
            <a:ext cx="12544198" cy="7116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386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933" y="29822"/>
            <a:ext cx="12077067" cy="686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452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 smtClean="0"/>
              <a:t>About this talk</a:t>
            </a:r>
            <a:endParaRPr lang="en-US" b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Focus good practices C++17 and Keynotes</a:t>
            </a:r>
          </a:p>
          <a:p>
            <a:r>
              <a:rPr lang="en-US" dirty="0" smtClean="0"/>
              <a:t>Another presentation on memory management and Allocators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5177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8218"/>
            <a:ext cx="12192000" cy="693443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85" y="1106370"/>
            <a:ext cx="11728174" cy="3728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811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4743"/>
            <a:ext cx="12192000" cy="686748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9061" y="1139846"/>
            <a:ext cx="3840480" cy="5618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92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3819"/>
            <a:ext cx="12191999" cy="6885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230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3714"/>
            <a:ext cx="12192000" cy="6905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343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3714"/>
            <a:ext cx="12192000" cy="6905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045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909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591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85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411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3714"/>
            <a:ext cx="12192000" cy="6905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833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947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276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545"/>
            <a:ext cx="12192000" cy="6903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018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 smtClean="0"/>
              <a:t>State of C++11</a:t>
            </a:r>
            <a:endParaRPr lang="en-US" b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09723"/>
            <a:ext cx="10515600" cy="4351338"/>
          </a:xfrm>
        </p:spPr>
        <p:txBody>
          <a:bodyPr/>
          <a:lstStyle/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C++11 (Major upgrade)</a:t>
            </a:r>
          </a:p>
          <a:p>
            <a:pPr lvl="1"/>
            <a:r>
              <a:rPr lang="en-US" dirty="0" smtClean="0"/>
              <a:t>Initializer list</a:t>
            </a:r>
          </a:p>
          <a:p>
            <a:pPr lvl="1"/>
            <a:r>
              <a:rPr lang="en-US" dirty="0" smtClean="0"/>
              <a:t>Lambda</a:t>
            </a:r>
          </a:p>
          <a:p>
            <a:pPr lvl="1"/>
            <a:r>
              <a:rPr lang="en-US" dirty="0" err="1" smtClean="0"/>
              <a:t>constexpr</a:t>
            </a:r>
            <a:endParaRPr lang="en-US" dirty="0" smtClean="0"/>
          </a:p>
          <a:p>
            <a:pPr lvl="1"/>
            <a:r>
              <a:rPr lang="en-US" dirty="0" smtClean="0"/>
              <a:t>Improvement of the containers</a:t>
            </a:r>
          </a:p>
          <a:p>
            <a:pPr lvl="2"/>
            <a:r>
              <a:rPr lang="en-US" dirty="0" err="1" smtClean="0"/>
              <a:t>unordered_map</a:t>
            </a:r>
            <a:r>
              <a:rPr lang="en-US" dirty="0" smtClean="0"/>
              <a:t>, map</a:t>
            </a:r>
          </a:p>
          <a:p>
            <a:pPr lvl="2"/>
            <a:r>
              <a:rPr lang="en-US" dirty="0" smtClean="0"/>
              <a:t>Small string optimization</a:t>
            </a:r>
          </a:p>
          <a:p>
            <a:pPr lvl="2"/>
            <a:r>
              <a:rPr lang="en-US" dirty="0" smtClean="0"/>
              <a:t>O(1) size of list</a:t>
            </a:r>
          </a:p>
          <a:p>
            <a:pPr lvl="1"/>
            <a:r>
              <a:rPr lang="en-US" dirty="0" smtClean="0"/>
              <a:t>Move semantics</a:t>
            </a:r>
          </a:p>
          <a:p>
            <a:pPr lvl="1"/>
            <a:r>
              <a:rPr lang="en-US" dirty="0" smtClean="0"/>
              <a:t>Copy Elision</a:t>
            </a:r>
          </a:p>
          <a:p>
            <a:pPr lvl="1"/>
            <a:r>
              <a:rPr lang="en-US" dirty="0" smtClean="0"/>
              <a:t>Ranged-based</a:t>
            </a:r>
          </a:p>
          <a:p>
            <a:pPr lvl="1"/>
            <a:r>
              <a:rPr lang="en-US" dirty="0" err="1" smtClean="0"/>
              <a:t>Variadic</a:t>
            </a:r>
            <a:r>
              <a:rPr lang="en-US" dirty="0" smtClean="0"/>
              <a:t> templates</a:t>
            </a:r>
          </a:p>
          <a:p>
            <a:pPr lvl="1"/>
            <a:r>
              <a:rPr lang="en-US" dirty="0" smtClean="0"/>
              <a:t>Explicit override, final, default, delete</a:t>
            </a:r>
          </a:p>
          <a:p>
            <a:pPr lvl="1"/>
            <a:r>
              <a:rPr lang="en-US" dirty="0" smtClean="0"/>
              <a:t>Strong </a:t>
            </a:r>
            <a:r>
              <a:rPr lang="en-US" dirty="0" err="1" smtClean="0"/>
              <a:t>enum</a:t>
            </a:r>
            <a:r>
              <a:rPr lang="en-US" dirty="0" smtClean="0"/>
              <a:t> class</a:t>
            </a:r>
          </a:p>
          <a:p>
            <a:pPr lvl="1"/>
            <a:r>
              <a:rPr lang="en-US" dirty="0" smtClean="0"/>
              <a:t>Static assertion</a:t>
            </a:r>
          </a:p>
          <a:p>
            <a:pPr lvl="1"/>
            <a:r>
              <a:rPr lang="en-US" dirty="0" smtClean="0"/>
              <a:t>Smart pointer</a:t>
            </a:r>
          </a:p>
          <a:p>
            <a:pPr lvl="1"/>
            <a:r>
              <a:rPr lang="en-US" dirty="0" smtClean="0"/>
              <a:t>Threading models and facilities (Threads, </a:t>
            </a:r>
            <a:r>
              <a:rPr lang="en-US" dirty="0" err="1" smtClean="0"/>
              <a:t>mutex</a:t>
            </a:r>
            <a:r>
              <a:rPr lang="en-US" dirty="0" smtClean="0"/>
              <a:t>, future, condition variable, promise, …)</a:t>
            </a:r>
          </a:p>
          <a:p>
            <a:pPr lvl="1"/>
            <a:r>
              <a:rPr lang="en-US" dirty="0" smtClean="0"/>
              <a:t>Atomics</a:t>
            </a:r>
          </a:p>
          <a:p>
            <a:pPr lvl="1"/>
            <a:r>
              <a:rPr lang="en-US" dirty="0" err="1" smtClean="0"/>
              <a:t>Stateful</a:t>
            </a:r>
            <a:r>
              <a:rPr lang="en-US" dirty="0" smtClean="0"/>
              <a:t> allocators</a:t>
            </a:r>
          </a:p>
          <a:p>
            <a:pPr lvl="1"/>
            <a:r>
              <a:rPr lang="en-US" dirty="0" smtClean="0"/>
              <a:t>Many more (Tuples, auto, …)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5776" y="4309774"/>
            <a:ext cx="7117083" cy="123949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989" y="3164114"/>
            <a:ext cx="11652022" cy="88794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23552" y="2799544"/>
            <a:ext cx="5973526" cy="224631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14977" y="2536878"/>
            <a:ext cx="9849623" cy="113069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75639" y="5007533"/>
            <a:ext cx="3038167" cy="172964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95276" y="99061"/>
            <a:ext cx="4258524" cy="439414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07814" y="2809215"/>
            <a:ext cx="7667625" cy="138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334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947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010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 descr="No automatic alt text available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520" y="-1065213"/>
            <a:ext cx="12668520" cy="8443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1271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84175"/>
            <a:ext cx="10515600" cy="1325563"/>
          </a:xfrm>
        </p:spPr>
        <p:txBody>
          <a:bodyPr/>
          <a:lstStyle/>
          <a:p>
            <a:r>
              <a:rPr lang="en-US" b="1" u="sng" dirty="0" smtClean="0"/>
              <a:t>Tools</a:t>
            </a:r>
            <a:endParaRPr lang="en-US" b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44675"/>
            <a:ext cx="10515600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 err="1" smtClean="0"/>
              <a:t>Uftrace</a:t>
            </a:r>
            <a:endParaRPr lang="en-US" dirty="0" smtClean="0"/>
          </a:p>
          <a:p>
            <a:pPr lvl="1"/>
            <a:r>
              <a:rPr lang="en-US" dirty="0" smtClean="0"/>
              <a:t>Profiling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Clang Format</a:t>
            </a:r>
          </a:p>
          <a:p>
            <a:pPr lvl="1"/>
            <a:r>
              <a:rPr lang="en-US" dirty="0" smtClean="0"/>
              <a:t>Style</a:t>
            </a:r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Clang Tidy</a:t>
            </a:r>
          </a:p>
          <a:p>
            <a:pPr lvl="1"/>
            <a:r>
              <a:rPr lang="en-US" dirty="0" smtClean="0"/>
              <a:t>Large </a:t>
            </a:r>
            <a:r>
              <a:rPr lang="en-US" dirty="0" err="1" smtClean="0"/>
              <a:t>scal</a:t>
            </a:r>
            <a:r>
              <a:rPr lang="en-US" dirty="0" smtClean="0"/>
              <a:t> refactoring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Google sanitizers</a:t>
            </a:r>
          </a:p>
          <a:p>
            <a:pPr lvl="1"/>
            <a:r>
              <a:rPr lang="en-US" dirty="0" smtClean="0"/>
              <a:t>Dynamic analysis</a:t>
            </a:r>
          </a:p>
          <a:p>
            <a:pPr lvl="1"/>
            <a:r>
              <a:rPr lang="en-US" dirty="0" smtClean="0"/>
              <a:t>Code reside in LLVM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0032" y="0"/>
            <a:ext cx="7031968" cy="6858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7382" y="992443"/>
            <a:ext cx="9296400" cy="487311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4376" y="0"/>
            <a:ext cx="6997624" cy="6858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840" y="2808811"/>
            <a:ext cx="5075412" cy="124037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200" y="1663263"/>
            <a:ext cx="12117371" cy="462889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1409525"/>
            <a:ext cx="12192000" cy="553669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2200" y="2884439"/>
            <a:ext cx="12094586" cy="286093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48624" y="94607"/>
            <a:ext cx="6654784" cy="679831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4296" y="1478697"/>
            <a:ext cx="12003408" cy="508329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9021" y="3029923"/>
            <a:ext cx="12105435" cy="2490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395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b="1" u="sng" dirty="0"/>
          </a:p>
        </p:txBody>
      </p:sp>
      <p:pic>
        <p:nvPicPr>
          <p:cNvPr id="1026" name="Picture 2" descr="http://www.shanekirk.com/res/cppcon/keynote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326471" cy="9244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5312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 smtClean="0"/>
              <a:t>Top </a:t>
            </a:r>
            <a:r>
              <a:rPr lang="en-US" b="1" u="sng" dirty="0" smtClean="0"/>
              <a:t>4 </a:t>
            </a:r>
            <a:r>
              <a:rPr lang="en-US" b="1" u="sng" dirty="0" smtClean="0"/>
              <a:t>recommended talks</a:t>
            </a:r>
            <a:endParaRPr lang="en-US" b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b="1" dirty="0" smtClean="0"/>
              <a:t>Make Classes Great Again</a:t>
            </a:r>
            <a:r>
              <a:rPr lang="en-GB" dirty="0" smtClean="0"/>
              <a:t> (</a:t>
            </a:r>
            <a:r>
              <a:rPr lang="en-GB" dirty="0" err="1" smtClean="0"/>
              <a:t>Vinni</a:t>
            </a:r>
            <a:r>
              <a:rPr lang="en-GB" dirty="0" smtClean="0"/>
              <a:t> Falco)</a:t>
            </a:r>
          </a:p>
          <a:p>
            <a:pPr lvl="1"/>
            <a:r>
              <a:rPr lang="en-GB" sz="2800" dirty="0" smtClean="0"/>
              <a:t>Enthusiastic talk about how to design </a:t>
            </a:r>
            <a:r>
              <a:rPr lang="en-GB" sz="2800" dirty="0" smtClean="0"/>
              <a:t>an efficient modular </a:t>
            </a:r>
            <a:r>
              <a:rPr lang="en-GB" sz="2800" dirty="0" smtClean="0"/>
              <a:t>API</a:t>
            </a:r>
          </a:p>
          <a:p>
            <a:pPr lvl="1"/>
            <a:r>
              <a:rPr lang="en-GB" sz="2800" dirty="0" smtClean="0"/>
              <a:t>One of the best support to understand based-design policy (massively used in Asia Feed</a:t>
            </a:r>
            <a:r>
              <a:rPr lang="en-GB" sz="2800" dirty="0" smtClean="0"/>
              <a:t>)</a:t>
            </a:r>
            <a:br>
              <a:rPr lang="en-GB" sz="2800" dirty="0" smtClean="0"/>
            </a:br>
            <a:endParaRPr lang="en-GB" sz="2800" dirty="0" smtClean="0"/>
          </a:p>
          <a:p>
            <a:r>
              <a:rPr lang="en-US" b="1" dirty="0" smtClean="0"/>
              <a:t>Meta: Thoughts on generative C++</a:t>
            </a:r>
            <a:r>
              <a:rPr lang="en-US" dirty="0" smtClean="0"/>
              <a:t> (Herb Sutter</a:t>
            </a:r>
            <a:r>
              <a:rPr lang="en-US" dirty="0" smtClean="0"/>
              <a:t>)</a:t>
            </a:r>
            <a:br>
              <a:rPr lang="en-US" dirty="0" smtClean="0"/>
            </a:br>
            <a:endParaRPr lang="en-US" dirty="0" smtClean="0"/>
          </a:p>
          <a:p>
            <a:r>
              <a:rPr lang="en-GB" b="1" dirty="0"/>
              <a:t>What Has My Compiler Done for Me Lately</a:t>
            </a:r>
            <a:r>
              <a:rPr lang="en-GB" b="1" dirty="0" smtClean="0"/>
              <a:t>?</a:t>
            </a:r>
            <a:r>
              <a:rPr lang="en-GB" dirty="0" smtClean="0"/>
              <a:t> (Matt Godbolt</a:t>
            </a:r>
            <a:r>
              <a:rPr lang="en-GB" dirty="0" smtClean="0"/>
              <a:t>)</a:t>
            </a:r>
          </a:p>
          <a:p>
            <a:endParaRPr lang="en-GB" dirty="0"/>
          </a:p>
          <a:p>
            <a:r>
              <a:rPr lang="en-GB" b="1" dirty="0" smtClean="0"/>
              <a:t>Local Memory Allocators</a:t>
            </a:r>
            <a:r>
              <a:rPr lang="en-GB" dirty="0" smtClean="0"/>
              <a:t> (John </a:t>
            </a:r>
            <a:r>
              <a:rPr lang="en-GB" dirty="0" err="1" smtClean="0"/>
              <a:t>Lakos</a:t>
            </a:r>
            <a:r>
              <a:rPr lang="en-GB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7630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 smtClean="0"/>
              <a:t>Another Session for the Allocators</a:t>
            </a:r>
            <a:endParaRPr lang="en-US" b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Complex due to </a:t>
            </a:r>
            <a:r>
              <a:rPr lang="en-US" dirty="0" smtClean="0"/>
              <a:t>the legacy of C</a:t>
            </a:r>
            <a:r>
              <a:rPr lang="en-US" dirty="0" smtClean="0"/>
              <a:t>++</a:t>
            </a:r>
            <a:r>
              <a:rPr lang="en-US" dirty="0" smtClean="0"/>
              <a:t>03</a:t>
            </a:r>
            <a:endParaRPr lang="en-US" dirty="0" smtClean="0"/>
          </a:p>
          <a:p>
            <a:r>
              <a:rPr lang="en-US" dirty="0" smtClean="0"/>
              <a:t>C++17 polymorphic allocator make the allocator easily usable</a:t>
            </a:r>
          </a:p>
          <a:p>
            <a:r>
              <a:rPr lang="en-US" dirty="0" smtClean="0"/>
              <a:t>6 Talks on that topic</a:t>
            </a:r>
          </a:p>
          <a:p>
            <a:r>
              <a:rPr lang="en-US" dirty="0" smtClean="0"/>
              <a:t>Key concept for performance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9850" y="3008408"/>
            <a:ext cx="5634037" cy="3849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727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56459" y="5454592"/>
            <a:ext cx="4211540" cy="582433"/>
          </a:xfrm>
        </p:spPr>
        <p:txBody>
          <a:bodyPr>
            <a:noAutofit/>
          </a:bodyPr>
          <a:lstStyle/>
          <a:p>
            <a:r>
              <a:rPr lang="en-US" sz="6600" u="sng" dirty="0" smtClean="0"/>
              <a:t>Questions</a:t>
            </a:r>
            <a:r>
              <a:rPr lang="en-US" sz="6600" dirty="0" smtClean="0"/>
              <a:t>?</a:t>
            </a:r>
            <a:endParaRPr lang="en-US" sz="6600" dirty="0"/>
          </a:p>
        </p:txBody>
      </p:sp>
      <p:pic>
        <p:nvPicPr>
          <p:cNvPr id="2050" name="Picture 2" descr="cppcon.png (2000×1000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8825" y="1245794"/>
            <a:ext cx="8294349" cy="4208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8999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5737</TotalTime>
  <Words>616</Words>
  <Application>Microsoft Office PowerPoint</Application>
  <PresentationFormat>Widescreen</PresentationFormat>
  <Paragraphs>158</Paragraphs>
  <Slides>96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96</vt:i4>
      </vt:variant>
    </vt:vector>
  </HeadingPairs>
  <TitlesOfParts>
    <vt:vector size="100" baseType="lpstr">
      <vt:lpstr>Arial</vt:lpstr>
      <vt:lpstr>Calibri</vt:lpstr>
      <vt:lpstr>Calibri Light</vt:lpstr>
      <vt:lpstr>Office Theme</vt:lpstr>
      <vt:lpstr>PowerPoint Presentation</vt:lpstr>
      <vt:lpstr>About CppCon</vt:lpstr>
      <vt:lpstr>Conferences motivations</vt:lpstr>
      <vt:lpstr>Program</vt:lpstr>
      <vt:lpstr>PowerPoint Presentation</vt:lpstr>
      <vt:lpstr>PowerPoint Presentation</vt:lpstr>
      <vt:lpstr>PowerPoint Presentation</vt:lpstr>
      <vt:lpstr>About this talk</vt:lpstr>
      <vt:lpstr>State of C++11</vt:lpstr>
      <vt:lpstr>State of C++14</vt:lpstr>
      <vt:lpstr>State of C++17</vt:lpstr>
      <vt:lpstr>State of C++17</vt:lpstr>
      <vt:lpstr>State of C++17</vt:lpstr>
      <vt:lpstr>Practical C++17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SCM Challenge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Learning and Teaching Modern C++</vt:lpstr>
      <vt:lpstr>PowerPoint Presentation</vt:lpstr>
      <vt:lpstr>C++ as a Live at Head Language</vt:lpstr>
      <vt:lpstr>PowerPoint Presentation</vt:lpstr>
      <vt:lpstr>PowerPoint Presentation</vt:lpstr>
      <vt:lpstr>What has my compiler done for me lately?</vt:lpstr>
      <vt:lpstr>Metaclass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Tools</vt:lpstr>
      <vt:lpstr>PowerPoint Presentation</vt:lpstr>
      <vt:lpstr>Top 4 recommended talks</vt:lpstr>
      <vt:lpstr>Another Session for the Allocators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user</cp:lastModifiedBy>
  <cp:revision>540</cp:revision>
  <dcterms:created xsi:type="dcterms:W3CDTF">2016-02-27T14:00:11Z</dcterms:created>
  <dcterms:modified xsi:type="dcterms:W3CDTF">2017-10-26T15:28:00Z</dcterms:modified>
</cp:coreProperties>
</file>